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 Medium" panose="020B0604020202020204" charset="-52"/>
      <p:regular r:id="rId8"/>
    </p:embeddedFont>
    <p:embeddedFont>
      <p:font typeface="Montserrat" panose="020B0604020202020204" charset="-52"/>
      <p:regular r:id="rId9"/>
      <p:bold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20" d="100"/>
          <a:sy n="120" d="100"/>
        </p:scale>
        <p:origin x="470" y="69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апрель</c:v>
                </c:pt>
                <c:pt idx="1">
                  <c:v>май</c:v>
                </c:pt>
                <c:pt idx="2">
                  <c:v>июнь</c:v>
                </c:pt>
              </c:strCache>
            </c:strRef>
          </c:cat>
          <c:val>
            <c:numRef>
              <c:f>Лист1!$B$2:$B$4</c:f>
              <c:numCache>
                <c:formatCode>0.00</c:formatCode>
                <c:ptCount val="3"/>
                <c:pt idx="0" formatCode="General">
                  <c:v>0.12</c:v>
                </c:pt>
                <c:pt idx="1">
                  <c:v>0.12</c:v>
                </c:pt>
                <c:pt idx="2">
                  <c:v>0.1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1144064"/>
        <c:axId val="101145600"/>
      </c:lineChart>
      <c:catAx>
        <c:axId val="101144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1145600"/>
        <c:crosses val="autoZero"/>
        <c:auto val="1"/>
        <c:lblAlgn val="ctr"/>
        <c:lblOffset val="100"/>
        <c:noMultiLvlLbl val="0"/>
      </c:catAx>
      <c:valAx>
        <c:axId val="10114560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114406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Лист1!$A$3:$A$17</c:f>
              <c:strCache>
                <c:ptCount val="15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КУЛЬТУРЫ, СПОРТА, ОРГАНИЗАЦИИ ДОСУГА И РАЗВЛЕЧЕНИЙ</c:v>
                </c:pt>
                <c:pt idx="5">
                  <c:v>ДЕЯТЕЛЬНОСТЬ ГОСТИНИЦ И ПРЕДПРИЯТИЙ ОБЩЕСТВЕННОГО ПИТАНИЯ</c:v>
                </c:pt>
                <c:pt idx="6">
                  <c:v>ДЕЯТЕЛЬНОСТЬ ПО ОПЕРАЦИЯМ С НЕДВИЖИМЫМ ИМУЩЕСТВОМ</c:v>
                </c:pt>
                <c:pt idx="7">
                  <c:v>ОБЕСПЕЧЕНИЕ ЭЛЕКТРИЧЕСКОЙ ЭНЕРГИЕЙ, ГАЗОМ И ПАРОМКОНДИЦИОНИРОВАНИЕ ВОЗДУХА</c:v>
                </c:pt>
                <c:pt idx="8">
                  <c:v>ОБРАБАТЫВАЮЩИЕ ПРОИЗВОДСТВА</c:v>
                </c:pt>
                <c:pt idx="9">
                  <c:v>ОБРАЗОВАНИЕ</c:v>
                </c:pt>
                <c:pt idx="10">
                  <c:v>ПРЕДОСТАВЛЕНИЕ ПРОЧИХ ВИДОВ УСЛУГ</c:v>
                </c:pt>
                <c:pt idx="11">
                  <c:v>СЕЛЬСКОЕ, ЛЕСНОЕ ХОЗЯЙСТВО, ОХОТА, РЫБОЛОВСТВО И РЫБОВОДСТВО</c:v>
                </c:pt>
                <c:pt idx="12">
                  <c:v>СТРОИТЕЛЬСТВО</c:v>
                </c:pt>
                <c:pt idx="13">
                  <c:v>ТОРГОВЛЯ ОПТОВАЯ И РОЗНИЧНАЯРЕМОНТ АВТОТРАНСПОРТНЫХ СРЕДСТВ И МОТОЦИКЛОВ</c:v>
                </c:pt>
                <c:pt idx="14">
                  <c:v>ТРАНСПОРТИРОВКА И ХРАНЕНИЕ</c:v>
                </c:pt>
              </c:strCache>
            </c:strRef>
          </c:cat>
          <c:val>
            <c:numRef>
              <c:f>Лист1!$B$3:$B$17</c:f>
              <c:numCache>
                <c:formatCode>General</c:formatCode>
                <c:ptCount val="15"/>
                <c:pt idx="0">
                  <c:v>1</c:v>
                </c:pt>
                <c:pt idx="1">
                  <c:v>8</c:v>
                </c:pt>
                <c:pt idx="2">
                  <c:v>1</c:v>
                </c:pt>
                <c:pt idx="3">
                  <c:v>3</c:v>
                </c:pt>
                <c:pt idx="4">
                  <c:v>1</c:v>
                </c:pt>
                <c:pt idx="5">
                  <c:v>14</c:v>
                </c:pt>
                <c:pt idx="6">
                  <c:v>1</c:v>
                </c:pt>
                <c:pt idx="7">
                  <c:v>1</c:v>
                </c:pt>
                <c:pt idx="8">
                  <c:v>17</c:v>
                </c:pt>
                <c:pt idx="9">
                  <c:v>9</c:v>
                </c:pt>
                <c:pt idx="10">
                  <c:v>354</c:v>
                </c:pt>
                <c:pt idx="11">
                  <c:v>13</c:v>
                </c:pt>
                <c:pt idx="12">
                  <c:v>3</c:v>
                </c:pt>
                <c:pt idx="13">
                  <c:v>32</c:v>
                </c:pt>
                <c:pt idx="14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415360"/>
        <c:axId val="102421248"/>
      </c:barChart>
      <c:catAx>
        <c:axId val="10241536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 anchor="ctr" anchorCtr="0"/>
          <a:lstStyle/>
          <a:p>
            <a:pPr>
              <a:defRPr sz="450" baseline="0">
                <a:solidFill>
                  <a:schemeClr val="tx2"/>
                </a:solidFill>
              </a:defRPr>
            </a:pPr>
            <a:endParaRPr lang="ru-RU"/>
          </a:p>
        </c:txPr>
        <c:crossAx val="102421248"/>
        <c:crosses val="autoZero"/>
        <c:auto val="0"/>
        <c:lblAlgn val="l"/>
        <c:lblOffset val="100"/>
        <c:noMultiLvlLbl val="0"/>
      </c:catAx>
      <c:valAx>
        <c:axId val="10242124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2415360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апрель</c:v>
                </c:pt>
                <c:pt idx="1">
                  <c:v>май</c:v>
                </c:pt>
                <c:pt idx="2">
                  <c:v>июнь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32</c:v>
                </c:pt>
                <c:pt idx="1">
                  <c:v>17</c:v>
                </c:pt>
                <c:pt idx="2">
                  <c:v>13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2528128"/>
        <c:axId val="102529664"/>
      </c:lineChart>
      <c:catAx>
        <c:axId val="1025281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2529664"/>
        <c:crosses val="autoZero"/>
        <c:auto val="1"/>
        <c:lblAlgn val="ctr"/>
        <c:lblOffset val="100"/>
        <c:noMultiLvlLbl val="0"/>
      </c:catAx>
      <c:valAx>
        <c:axId val="10252966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252812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апрель</c:v>
                </c:pt>
                <c:pt idx="1">
                  <c:v>май</c:v>
                </c:pt>
                <c:pt idx="2">
                  <c:v>июнь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246</c:v>
                </c:pt>
                <c:pt idx="1">
                  <c:v>114</c:v>
                </c:pt>
                <c:pt idx="2">
                  <c:v>476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2561280"/>
        <c:axId val="102596992"/>
      </c:lineChart>
      <c:catAx>
        <c:axId val="102561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2596992"/>
        <c:crosses val="autoZero"/>
        <c:auto val="1"/>
        <c:lblAlgn val="ctr"/>
        <c:lblOffset val="100"/>
        <c:noMultiLvlLbl val="0"/>
      </c:catAx>
      <c:valAx>
        <c:axId val="10259699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2561280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03.07.2025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1219440212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179486292"/>
              </p:ext>
            </p:extLst>
          </p:nvPr>
        </p:nvGraphicFramePr>
        <p:xfrm>
          <a:off x="2537127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1381426692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123490795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1878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 Medium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185</cp:revision>
  <dcterms:created xsi:type="dcterms:W3CDTF">2023-05-18T06:46:50Z</dcterms:created>
  <dcterms:modified xsi:type="dcterms:W3CDTF">2025-07-03T09:43:35Z</dcterms:modified>
</cp:coreProperties>
</file>